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C2"/>
    <a:srgbClr val="588B8B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D6977-63B1-E743-9BE8-71631A868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376EB-BFC9-E04D-9AF9-CDB21687A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C8522-AC1D-2F41-BDB1-3403EF75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32290-CAB7-B54E-B04A-7AF3F6C2B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AFE15-0122-5C43-A3AC-136134D0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5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75F4-D61A-F546-B51C-94B0716C1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2EFF0-D869-3D4D-AE56-D0BC43C17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D3074-D0A3-8E4F-AC10-A0CC8370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F9D55-6374-F244-89C7-F757D836C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A973C-038B-F04D-90E5-B4BA9D05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6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CC3145-8F34-8D45-92E4-0E8C69AAE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07706-0633-0E47-9D81-86187607D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C3319-AF83-3641-92BB-89E56BC1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AED79-0A96-514C-ABDB-C33FC465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D7274-B823-A14C-9A17-F9898C96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1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2941-FBDB-3C42-B519-C19CCA2C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E5D16-2495-554D-9949-79DEDE403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EBB2B-6DC8-6F49-ABD9-F6B7D382E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009F6-A9A3-1E40-8C40-65BEFE9F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9A768-9F67-5E49-BFF1-64386C90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7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E002-5627-3E4E-96B6-3683D6D07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051CB-2BCC-394A-9992-629F5EF0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40C78-BC66-1C45-ADE9-9AB61F79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D3C5A-80E9-2A49-9859-E4524BF5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2026F-D425-BF45-9501-7A844A65A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37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123D-9AE5-414C-813F-DC911B6A6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451AA-A064-8942-A9B4-244DC9354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C267D-051F-0D49-A84C-BDC635983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E7BD3-4C93-D745-AAF9-65CA05DB4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78EF4-525D-534A-81EF-B502FFEA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EA9E-B2AA-774F-B7D4-8E775975A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19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0FFC-ADE5-4248-ADBC-D6BE6336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030B9-A826-864C-8EF3-FAA878949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22B7A-2532-554A-BE33-56350D5F7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FB98B8-22CB-8744-A8CD-46782DE65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5216A-5DC3-4A44-B802-59C568440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1262AD-3AEB-844C-B2BD-B32830F2F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AF210-511E-A140-AFF9-F7971F2A2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2EB26-DBAB-3145-8518-BCA41C7E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9D9F-919C-8B4D-89BF-26552546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FD9D51-8136-9343-B75B-561BDB5C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1F1E-CA48-D544-A520-01CE0C935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59E3C-9D52-A749-BBD6-080222BA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0349FF-82BC-384A-86A7-4004ED489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81A63-178E-0047-BA70-A8B29DD01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69DAE-576F-C44E-A635-C27650EEE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66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0E928-5648-F242-B0DC-5ACC0DF5B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25BAF-F40D-8141-A02F-056C81523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2CBAF-C99C-FD42-83B8-97AFA0A50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46DDE-D8BE-5D4A-BC23-9B1006EBD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29EEC-755D-9C45-80CB-EC1C21E9F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66766-A9AE-9247-81A5-F43068D2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99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0363-644A-7040-B812-4C701CCB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9E703-DA26-E84D-A3E0-D98141B44D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E746F-53C5-5540-B1C1-7EB6CA78D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0D72D-9EEC-F843-9E50-07F4F7EA0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95814-4425-564A-8235-48AFDC5E8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FE861-D005-8A4A-BCE3-43AC4E74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8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5C9F6-0423-684D-A7A8-3CEC681BA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472C4-0A5F-3F4D-9E5E-7ABF7DB87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D968B-4D1A-614E-86FA-61A835417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03844-C333-1E42-8915-50B47AE95DEE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3237-3647-3147-86C7-22D987288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D8206-8FF5-2348-8131-38159A1D4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4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ED03B9-95A1-2E40-B587-803CD6780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36" y="495634"/>
            <a:ext cx="9582328" cy="586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0372DA-FA9F-4041-ADF8-CC871864D31E}"/>
              </a:ext>
            </a:extLst>
          </p:cNvPr>
          <p:cNvSpPr/>
          <p:nvPr/>
        </p:nvSpPr>
        <p:spPr>
          <a:xfrm>
            <a:off x="520148" y="248480"/>
            <a:ext cx="8395252" cy="1769166"/>
          </a:xfrm>
          <a:prstGeom prst="rect">
            <a:avLst/>
          </a:prstGeom>
          <a:solidFill>
            <a:schemeClr val="bg1"/>
          </a:solidFill>
          <a:ln w="57150">
            <a:solidFill>
              <a:srgbClr val="FFD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Hunter x Hunter or Made in Abyss? </a:t>
            </a:r>
          </a:p>
          <a:p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Flexible Anime Recommender System</a:t>
            </a:r>
          </a:p>
          <a:p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Binh</a:t>
            </a: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Hoang</a:t>
            </a:r>
            <a:endParaRPr lang="en-US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575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DC4363-7D4A-C440-9542-E080A2A4D202}"/>
              </a:ext>
            </a:extLst>
          </p:cNvPr>
          <p:cNvSpPr/>
          <p:nvPr/>
        </p:nvSpPr>
        <p:spPr>
          <a:xfrm>
            <a:off x="7682948" y="0"/>
            <a:ext cx="4509052" cy="6858000"/>
          </a:xfrm>
          <a:prstGeom prst="rect">
            <a:avLst/>
          </a:prstGeom>
          <a:solidFill>
            <a:srgbClr val="FFD6C2"/>
          </a:solidFill>
          <a:ln>
            <a:solidFill>
              <a:srgbClr val="FFD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6" descr="New-funimation-logo - Funimation - Blog!">
            <a:extLst>
              <a:ext uri="{FF2B5EF4-FFF2-40B4-BE49-F238E27FC236}">
                <a16:creationId xmlns:a16="http://schemas.microsoft.com/office/drawing/2014/main" id="{439A2D70-16BB-3E40-9A5B-1650469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828125"/>
            <a:ext cx="3730296" cy="15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Amazon Prime Video Review: Plans, Costs, Shows and Movies">
            <a:extLst>
              <a:ext uri="{FF2B5EF4-FFF2-40B4-BE49-F238E27FC236}">
                <a16:creationId xmlns:a16="http://schemas.microsoft.com/office/drawing/2014/main" id="{72559049-83BE-9D4A-8ABB-5DF076583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4662187"/>
            <a:ext cx="3730296" cy="180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Netflix Logo - SVG in 2020 | Letter logo, Letter n, Lettering">
            <a:extLst>
              <a:ext uri="{FF2B5EF4-FFF2-40B4-BE49-F238E27FC236}">
                <a16:creationId xmlns:a16="http://schemas.microsoft.com/office/drawing/2014/main" id="{ACEFA4E5-1DFB-1E4D-A40C-1797AE103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2718454"/>
            <a:ext cx="1705036" cy="170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runchyroll raises monthly subscription cost for the first time since it  launched in 2006 - The Verge">
            <a:extLst>
              <a:ext uri="{FF2B5EF4-FFF2-40B4-BE49-F238E27FC236}">
                <a16:creationId xmlns:a16="http://schemas.microsoft.com/office/drawing/2014/main" id="{CC1FD06F-16CD-C64B-B94A-666C8C6F1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40769" y="2718454"/>
            <a:ext cx="1705036" cy="170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8C8D1D5-8BBC-EF4C-860C-A34EB38A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96" y="265234"/>
            <a:ext cx="684474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Anime Streaming Wars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6935757-6ACA-2A4E-99B6-A11C20F6C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614" y="1891322"/>
            <a:ext cx="6910361" cy="1050662"/>
          </a:xfr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Global anime market valued at $20 bn in 2018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1" name="Content Placeholder 14">
            <a:extLst>
              <a:ext uri="{FF2B5EF4-FFF2-40B4-BE49-F238E27FC236}">
                <a16:creationId xmlns:a16="http://schemas.microsoft.com/office/drawing/2014/main" id="{DE0D3C43-BABF-7A4C-872D-2E2254307C2F}"/>
              </a:ext>
            </a:extLst>
          </p:cNvPr>
          <p:cNvSpPr txBox="1">
            <a:spLocks/>
          </p:cNvSpPr>
          <p:nvPr/>
        </p:nvSpPr>
        <p:spPr>
          <a:xfrm>
            <a:off x="456614" y="3317071"/>
            <a:ext cx="6910361" cy="1345116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2018: Netflix purchased worldwide license for Neon Genesis Evangelion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784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7F6B-4DF0-AE4E-93DB-A9F82BC7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53" y="274766"/>
            <a:ext cx="705347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Recommender Systems </a:t>
            </a:r>
            <a:br>
              <a:rPr lang="en-US" sz="4000" dirty="0"/>
            </a:br>
            <a:r>
              <a:rPr lang="en-US" sz="4000" dirty="0"/>
              <a:t>as Competitive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672E8-843F-5F41-B653-B9DE6410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89" y="2382216"/>
            <a:ext cx="4548809" cy="29153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2020: Crunchyroll rolled out a recommender system to rival Netflix’s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Funimation</a:t>
            </a:r>
            <a:r>
              <a:rPr lang="en-US" dirty="0"/>
              <a:t> - no recommender yet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B42FC-893A-0940-B026-6D2E5B5B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638" y="2382216"/>
            <a:ext cx="6854973" cy="35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606D-4398-604D-AFE2-06015B42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</a:t>
            </a:r>
          </a:p>
        </p:txBody>
      </p:sp>
      <p:pic>
        <p:nvPicPr>
          <p:cNvPr id="4098" name="Picture 2" descr="Owler Reports - Myanimelist Blog cartoon list">
            <a:extLst>
              <a:ext uri="{FF2B5EF4-FFF2-40B4-BE49-F238E27FC236}">
                <a16:creationId xmlns:a16="http://schemas.microsoft.com/office/drawing/2014/main" id="{50485833-9E43-7741-BBCA-3716BE13C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276" y="275381"/>
            <a:ext cx="3925402" cy="66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A72FE8-6B73-6149-8036-36D322E1D2C7}"/>
              </a:ext>
            </a:extLst>
          </p:cNvPr>
          <p:cNvGrpSpPr/>
          <p:nvPr/>
        </p:nvGrpSpPr>
        <p:grpSpPr>
          <a:xfrm>
            <a:off x="2583503" y="2258060"/>
            <a:ext cx="7024994" cy="2625653"/>
            <a:chOff x="779817" y="2407147"/>
            <a:chExt cx="7024994" cy="2625653"/>
          </a:xfrm>
        </p:grpSpPr>
        <p:pic>
          <p:nvPicPr>
            <p:cNvPr id="5" name="Graphic 4" descr="Document">
              <a:extLst>
                <a:ext uri="{FF2B5EF4-FFF2-40B4-BE49-F238E27FC236}">
                  <a16:creationId xmlns:a16="http://schemas.microsoft.com/office/drawing/2014/main" id="{B3EC811A-E88F-FC4B-AFA2-EA0EA6615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53975" y="2407147"/>
              <a:ext cx="1812325" cy="18123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675BBC-C8AD-1243-8038-1C0033FE5B53}"/>
                </a:ext>
              </a:extLst>
            </p:cNvPr>
            <p:cNvSpPr txBox="1"/>
            <p:nvPr/>
          </p:nvSpPr>
          <p:spPr>
            <a:xfrm>
              <a:off x="4644168" y="4386469"/>
              <a:ext cx="31606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1,000 </a:t>
              </a:r>
            </a:p>
            <a:p>
              <a:pPr algn="ctr"/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TOP ANIME</a:t>
              </a:r>
            </a:p>
          </p:txBody>
        </p:sp>
        <p:pic>
          <p:nvPicPr>
            <p:cNvPr id="4100" name="Picture 4" descr="Imgur | Anime scenery, Anime backgrounds wallpapers, Anime scenery wallpaper">
              <a:extLst>
                <a:ext uri="{FF2B5EF4-FFF2-40B4-BE49-F238E27FC236}">
                  <a16:creationId xmlns:a16="http://schemas.microsoft.com/office/drawing/2014/main" id="{4DC56F0F-D019-254C-ABD7-BEE54A41B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370" y="2561275"/>
              <a:ext cx="3084441" cy="1735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40E023-B0E3-FC44-8C1C-48860EB597FB}"/>
                </a:ext>
              </a:extLst>
            </p:cNvPr>
            <p:cNvSpPr txBox="1"/>
            <p:nvPr/>
          </p:nvSpPr>
          <p:spPr>
            <a:xfrm>
              <a:off x="779817" y="4386469"/>
              <a:ext cx="31606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120,000 </a:t>
              </a:r>
            </a:p>
            <a:p>
              <a:pPr algn="ctr"/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USER REVIEWS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C2A42B-A833-D448-B474-9E148E89A45D}"/>
                </a:ext>
              </a:extLst>
            </p:cNvPr>
            <p:cNvSpPr txBox="1"/>
            <p:nvPr/>
          </p:nvSpPr>
          <p:spPr>
            <a:xfrm>
              <a:off x="2360138" y="3075057"/>
              <a:ext cx="31606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9046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E649-ADA1-2A4F-A7C8-7305E84E0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3F2667-FF03-9F45-A9F4-E589D5A47F6F}"/>
              </a:ext>
            </a:extLst>
          </p:cNvPr>
          <p:cNvGrpSpPr/>
          <p:nvPr/>
        </p:nvGrpSpPr>
        <p:grpSpPr>
          <a:xfrm>
            <a:off x="174655" y="2844841"/>
            <a:ext cx="11842690" cy="1168317"/>
            <a:chOff x="174655" y="3056017"/>
            <a:chExt cx="11842690" cy="11683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E9CBF1-D14A-A842-8DEE-E91C8B3EAB36}"/>
                </a:ext>
              </a:extLst>
            </p:cNvPr>
            <p:cNvGrpSpPr/>
            <p:nvPr/>
          </p:nvGrpSpPr>
          <p:grpSpPr>
            <a:xfrm>
              <a:off x="174655" y="3056018"/>
              <a:ext cx="3164307" cy="1168315"/>
              <a:chOff x="3582279" y="1913996"/>
              <a:chExt cx="3976683" cy="1590673"/>
            </a:xfrm>
          </p:grpSpPr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682DDCF2-ABBB-1F42-A9BC-E11DD03822C7}"/>
                  </a:ext>
                </a:extLst>
              </p:cNvPr>
              <p:cNvSpPr/>
              <p:nvPr/>
            </p:nvSpPr>
            <p:spPr>
              <a:xfrm>
                <a:off x="3582279" y="1913996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FFD6C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Chevron 4">
                <a:extLst>
                  <a:ext uri="{FF2B5EF4-FFF2-40B4-BE49-F238E27FC236}">
                    <a16:creationId xmlns:a16="http://schemas.microsoft.com/office/drawing/2014/main" id="{FF9D880B-AE55-1848-8C6C-D7D5131392B6}"/>
                  </a:ext>
                </a:extLst>
              </p:cNvPr>
              <p:cNvSpPr txBox="1"/>
              <p:nvPr/>
            </p:nvSpPr>
            <p:spPr>
              <a:xfrm>
                <a:off x="4377616" y="1913996"/>
                <a:ext cx="2386010" cy="1590673"/>
              </a:xfrm>
              <a:prstGeom prst="rect">
                <a:avLst/>
              </a:prstGeom>
              <a:ln w="5715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Web Scraping</a:t>
                </a:r>
                <a:endParaRPr lang="en-US" sz="2000" kern="12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DD9C91-CEC3-E442-B7D9-BE6EA8FD1ED5}"/>
                </a:ext>
              </a:extLst>
            </p:cNvPr>
            <p:cNvGrpSpPr/>
            <p:nvPr/>
          </p:nvGrpSpPr>
          <p:grpSpPr>
            <a:xfrm>
              <a:off x="3095722" y="3056018"/>
              <a:ext cx="3164307" cy="1168316"/>
              <a:chOff x="2389274" y="1913994"/>
              <a:chExt cx="3976683" cy="1590674"/>
            </a:xfrm>
          </p:grpSpPr>
          <p:sp>
            <p:nvSpPr>
              <p:cNvPr id="13" name="Chevron 12">
                <a:extLst>
                  <a:ext uri="{FF2B5EF4-FFF2-40B4-BE49-F238E27FC236}">
                    <a16:creationId xmlns:a16="http://schemas.microsoft.com/office/drawing/2014/main" id="{626DEE9A-C8E6-8241-943D-BF2E6CA5DB1A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FFD6C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Chevron 4">
                <a:extLst>
                  <a:ext uri="{FF2B5EF4-FFF2-40B4-BE49-F238E27FC236}">
                    <a16:creationId xmlns:a16="http://schemas.microsoft.com/office/drawing/2014/main" id="{D54201F9-C509-2F44-BF8B-87A9BEE26301}"/>
                  </a:ext>
                </a:extLst>
              </p:cNvPr>
              <p:cNvSpPr txBox="1"/>
              <p:nvPr/>
            </p:nvSpPr>
            <p:spPr>
              <a:xfrm>
                <a:off x="2986533" y="1913994"/>
                <a:ext cx="2386010" cy="1590673"/>
              </a:xfrm>
              <a:prstGeom prst="rect">
                <a:avLst/>
              </a:prstGeom>
              <a:ln w="5715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Data Storage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6B5BD32-F9CC-A045-B1E6-703C5C3F06DB}"/>
                </a:ext>
              </a:extLst>
            </p:cNvPr>
            <p:cNvGrpSpPr/>
            <p:nvPr/>
          </p:nvGrpSpPr>
          <p:grpSpPr>
            <a:xfrm>
              <a:off x="5986111" y="3056018"/>
              <a:ext cx="3164307" cy="1168316"/>
              <a:chOff x="2389274" y="1913994"/>
              <a:chExt cx="3976683" cy="1590674"/>
            </a:xfrm>
          </p:grpSpPr>
          <p:sp>
            <p:nvSpPr>
              <p:cNvPr id="11" name="Chevron 10">
                <a:extLst>
                  <a:ext uri="{FF2B5EF4-FFF2-40B4-BE49-F238E27FC236}">
                    <a16:creationId xmlns:a16="http://schemas.microsoft.com/office/drawing/2014/main" id="{9F86C1E7-5CD0-1E45-8173-EC80DE49CC4D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FFD6C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Chevron 4">
                <a:extLst>
                  <a:ext uri="{FF2B5EF4-FFF2-40B4-BE49-F238E27FC236}">
                    <a16:creationId xmlns:a16="http://schemas.microsoft.com/office/drawing/2014/main" id="{1B490024-8158-BE4F-AE01-F2027D65501C}"/>
                  </a:ext>
                </a:extLst>
              </p:cNvPr>
              <p:cNvSpPr txBox="1"/>
              <p:nvPr/>
            </p:nvSpPr>
            <p:spPr>
              <a:xfrm>
                <a:off x="2986533" y="1913994"/>
                <a:ext cx="2782166" cy="1590673"/>
              </a:xfrm>
              <a:prstGeom prst="rect">
                <a:avLst/>
              </a:prstGeom>
              <a:ln w="5715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Recommender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1A167E0-BB50-DC42-BA5C-649B050FB1A8}"/>
                </a:ext>
              </a:extLst>
            </p:cNvPr>
            <p:cNvGrpSpPr/>
            <p:nvPr/>
          </p:nvGrpSpPr>
          <p:grpSpPr>
            <a:xfrm>
              <a:off x="8853038" y="3056017"/>
              <a:ext cx="3164307" cy="1168316"/>
              <a:chOff x="2389274" y="1913994"/>
              <a:chExt cx="3976683" cy="1590674"/>
            </a:xfrm>
          </p:grpSpPr>
          <p:sp>
            <p:nvSpPr>
              <p:cNvPr id="9" name="Chevron 8">
                <a:extLst>
                  <a:ext uri="{FF2B5EF4-FFF2-40B4-BE49-F238E27FC236}">
                    <a16:creationId xmlns:a16="http://schemas.microsoft.com/office/drawing/2014/main" id="{975F9249-4D60-0048-899B-3FB6D3497C2C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FFD6C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Chevron 4">
                <a:extLst>
                  <a:ext uri="{FF2B5EF4-FFF2-40B4-BE49-F238E27FC236}">
                    <a16:creationId xmlns:a16="http://schemas.microsoft.com/office/drawing/2014/main" id="{271C2A47-2DAD-F142-8C8D-4148422FA064}"/>
                  </a:ext>
                </a:extLst>
              </p:cNvPr>
              <p:cNvSpPr txBox="1"/>
              <p:nvPr/>
            </p:nvSpPr>
            <p:spPr>
              <a:xfrm>
                <a:off x="2986532" y="1913994"/>
                <a:ext cx="2609541" cy="1590673"/>
              </a:xfrm>
              <a:prstGeom prst="rect">
                <a:avLst/>
              </a:prstGeom>
              <a:ln w="5715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Visualizations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8184CBE-3D70-4346-A842-FCD8C95142B4}"/>
              </a:ext>
            </a:extLst>
          </p:cNvPr>
          <p:cNvSpPr txBox="1"/>
          <p:nvPr/>
        </p:nvSpPr>
        <p:spPr>
          <a:xfrm>
            <a:off x="205688" y="4214069"/>
            <a:ext cx="3102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BeautifulSoup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Selenium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Cloud Platform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845E2F-F367-1C43-A972-0A29D345D500}"/>
              </a:ext>
            </a:extLst>
          </p:cNvPr>
          <p:cNvSpPr txBox="1"/>
          <p:nvPr/>
        </p:nvSpPr>
        <p:spPr>
          <a:xfrm>
            <a:off x="3618623" y="4288918"/>
            <a:ext cx="2260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MongoDB (TBC)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D7D16C-A7C8-A14B-B2D9-CDE9E5E4BE02}"/>
              </a:ext>
            </a:extLst>
          </p:cNvPr>
          <p:cNvSpPr txBox="1"/>
          <p:nvPr/>
        </p:nvSpPr>
        <p:spPr>
          <a:xfrm>
            <a:off x="9328285" y="4288918"/>
            <a:ext cx="2260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Seaborn</a:t>
            </a:r>
          </a:p>
          <a:p>
            <a:r>
              <a:rPr lang="en-US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Flask (TBC)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C645B-C402-374E-AB58-C7FE6EF08E66}"/>
              </a:ext>
            </a:extLst>
          </p:cNvPr>
          <p:cNvSpPr txBox="1"/>
          <p:nvPr/>
        </p:nvSpPr>
        <p:spPr>
          <a:xfrm>
            <a:off x="6649084" y="4189038"/>
            <a:ext cx="2260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Scikit-learn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</a:p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66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82D8-F8A2-DE4D-9431-E5FB280A3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41" y="342386"/>
            <a:ext cx="6099311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Flexible Recommender</a:t>
            </a:r>
            <a:br>
              <a:rPr lang="en-US" sz="4000" dirty="0"/>
            </a:br>
            <a:r>
              <a:rPr lang="en-US" sz="4000" dirty="0">
                <a:solidFill>
                  <a:srgbClr val="C00000"/>
                </a:solidFill>
              </a:rPr>
              <a:t>(consider using arrows as vectors)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B95215-599E-A947-8794-C047F8FA88F2}"/>
              </a:ext>
            </a:extLst>
          </p:cNvPr>
          <p:cNvSpPr txBox="1"/>
          <p:nvPr/>
        </p:nvSpPr>
        <p:spPr>
          <a:xfrm>
            <a:off x="162341" y="1752244"/>
            <a:ext cx="5933660" cy="584775"/>
          </a:xfrm>
          <a:prstGeom prst="rect">
            <a:avLst/>
          </a:prstGeom>
          <a:noFill/>
          <a:ln w="57150">
            <a:solidFill>
              <a:srgbClr val="FFD6C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Content-based filtering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F3EFD-0179-1D45-8B09-912524FF9475}"/>
              </a:ext>
            </a:extLst>
          </p:cNvPr>
          <p:cNvSpPr txBox="1"/>
          <p:nvPr/>
        </p:nvSpPr>
        <p:spPr>
          <a:xfrm>
            <a:off x="162341" y="2349597"/>
            <a:ext cx="5933660" cy="3416320"/>
          </a:xfrm>
          <a:prstGeom prst="rect">
            <a:avLst/>
          </a:prstGeom>
          <a:noFill/>
          <a:ln w="57150">
            <a:solidFill>
              <a:srgbClr val="FFD6C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Anime vector: selected features such as media type, content-rating, genre, age  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vector: average of anime features 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Distance metric: cosine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1E3982-9626-1F4D-BA77-773EB6C0D4A4}"/>
              </a:ext>
            </a:extLst>
          </p:cNvPr>
          <p:cNvSpPr txBox="1"/>
          <p:nvPr/>
        </p:nvSpPr>
        <p:spPr>
          <a:xfrm>
            <a:off x="6096000" y="2337019"/>
            <a:ext cx="5933660" cy="3416320"/>
          </a:xfrm>
          <a:prstGeom prst="rect">
            <a:avLst/>
          </a:prstGeom>
          <a:noFill/>
          <a:ln w="57150">
            <a:solidFill>
              <a:srgbClr val="FFD6C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Decomposed user-review matrix using NMF to get 6 latent features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vector: user preferences described by 6 latent features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Anime vector: anime described by 6 latent features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Distance metric: cosine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3756EC-AB50-8A46-836F-D0E9E9C14D7B}"/>
              </a:ext>
            </a:extLst>
          </p:cNvPr>
          <p:cNvSpPr txBox="1"/>
          <p:nvPr/>
        </p:nvSpPr>
        <p:spPr>
          <a:xfrm>
            <a:off x="6095999" y="1752243"/>
            <a:ext cx="5933660" cy="584775"/>
          </a:xfrm>
          <a:prstGeom prst="rect">
            <a:avLst/>
          </a:prstGeom>
          <a:noFill/>
          <a:ln w="57150">
            <a:solidFill>
              <a:srgbClr val="FFD6C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Collaborative filtering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82FF35F-7084-E444-9538-919086E61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170" y="99895"/>
            <a:ext cx="3777146" cy="8654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B337A70-BB11-5549-B14D-12AB9C9B8E89}"/>
              </a:ext>
            </a:extLst>
          </p:cNvPr>
          <p:cNvSpPr txBox="1"/>
          <p:nvPr/>
        </p:nvSpPr>
        <p:spPr>
          <a:xfrm>
            <a:off x="6885996" y="826851"/>
            <a:ext cx="2260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 Adventurous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D56628-3046-9B4A-842E-5250ED1019E7}"/>
              </a:ext>
            </a:extLst>
          </p:cNvPr>
          <p:cNvSpPr txBox="1"/>
          <p:nvPr/>
        </p:nvSpPr>
        <p:spPr>
          <a:xfrm>
            <a:off x="10369383" y="826851"/>
            <a:ext cx="2260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More Adventurous</a:t>
            </a:r>
          </a:p>
        </p:txBody>
      </p:sp>
    </p:spTree>
    <p:extLst>
      <p:ext uri="{BB962C8B-B14F-4D97-AF65-F5344CB8AC3E}">
        <p14:creationId xmlns:p14="http://schemas.microsoft.com/office/powerpoint/2010/main" val="3854368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01EF7-9DF4-7641-8A3F-48366959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E5668-2CB4-5F4A-B20C-8FC7E8EB5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example of content-based versus collaborative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631370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180</Words>
  <Application>Microsoft Macintosh PowerPoint</Application>
  <PresentationFormat>Widescreen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Verdana</vt:lpstr>
      <vt:lpstr>Office Theme</vt:lpstr>
      <vt:lpstr>PowerPoint Presentation</vt:lpstr>
      <vt:lpstr>Anime Streaming Wars</vt:lpstr>
      <vt:lpstr>Recommender Systems  as Competitive Edge</vt:lpstr>
      <vt:lpstr>Data </vt:lpstr>
      <vt:lpstr>Methodology</vt:lpstr>
      <vt:lpstr>Flexible Recommender (consider using arrows as vectors)</vt:lpstr>
      <vt:lpstr>User A Recommendation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Binh Hoang</dc:creator>
  <cp:lastModifiedBy>Binh Hoang</cp:lastModifiedBy>
  <cp:revision>14</cp:revision>
  <dcterms:created xsi:type="dcterms:W3CDTF">2020-09-10T01:45:30Z</dcterms:created>
  <dcterms:modified xsi:type="dcterms:W3CDTF">2020-09-10T03:47:30Z</dcterms:modified>
</cp:coreProperties>
</file>